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3"/>
  </p:notesMasterIdLst>
  <p:sldIdLst>
    <p:sldId id="256" r:id="rId2"/>
    <p:sldId id="276" r:id="rId3"/>
    <p:sldId id="263" r:id="rId4"/>
    <p:sldId id="279" r:id="rId5"/>
    <p:sldId id="262" r:id="rId6"/>
    <p:sldId id="258" r:id="rId7"/>
    <p:sldId id="280" r:id="rId8"/>
    <p:sldId id="269" r:id="rId9"/>
    <p:sldId id="283" r:id="rId10"/>
    <p:sldId id="274" r:id="rId11"/>
    <p:sldId id="271" r:id="rId1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5" d="100"/>
          <a:sy n="105" d="100"/>
        </p:scale>
        <p:origin x="-17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3FB1EBD-A4B9-41C5-9815-12A1BE0BB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BDE4DE-F407-4CA1-8254-86594AD8EEC7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4404C1-8D88-4B11-86A3-83C010D1F34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0E77A6-90EB-49DA-A1A3-2E4478C4942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94C926-AB6A-4CF7-98DE-F3420DAF762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D5D756-935E-4BE4-A390-72D1B69C9B7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5E6AB9-E29D-4E11-9CBC-BCCFBBBE0A7F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55B938-2DBE-4343-A220-94748A08B90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F119EF-F23E-4564-9928-090C4B61A41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2CFF07-9508-480C-9D2C-1FAAF71D746A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9B2FF3-F67E-43E7-A5C6-F115C5D66A23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7D74C3-EECE-482C-AF6E-32324F5DA27E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06E7C-2822-49EE-B44F-AEB0B7751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E453-C29E-4774-91DF-77D65BBE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FAE5B-81E6-4426-884D-393F6FA81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01D0D-7729-4FDD-B040-62A85FE04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B6F2C-5C4D-461B-9A8B-CECEFDF06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04A87-1B6A-4938-9A34-83F3B8E7B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B781C-88A5-431E-A577-3ACA42E0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CA099-B421-482E-A828-0D2EA6168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79AD2-7EC0-4E48-9962-CAFB4E031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26EB-AC9B-4E23-9A04-8BD2B759C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99512-002F-4AF5-88FD-575E045E1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174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A2109ED-D5D5-4B93-93FE-F20B58C55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175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9" r:id="rId9"/>
    <p:sldLayoutId id="2147483707" r:id="rId10"/>
    <p:sldLayoutId id="2147483708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green-tealdancer-s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30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 Box 11"/>
          <p:cNvSpPr txBox="1">
            <a:spLocks noChangeArrowheads="1"/>
          </p:cNvSpPr>
          <p:nvPr/>
        </p:nvSpPr>
        <p:spPr bwMode="auto">
          <a:xfrm>
            <a:off x="3276600" y="3048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2819400" y="685800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80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286000" y="838200"/>
            <a:ext cx="5730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Cost Containment Solutions</a:t>
            </a:r>
            <a:r>
              <a:rPr lang="en-US" sz="2800" b="1">
                <a:solidFill>
                  <a:schemeClr val="tx2"/>
                </a:solidFill>
              </a:rPr>
              <a:t/>
            </a:r>
            <a:br>
              <a:rPr lang="en-US" sz="2800" b="1">
                <a:solidFill>
                  <a:schemeClr val="tx2"/>
                </a:solidFill>
              </a:rPr>
            </a:b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2133600" y="1828800"/>
            <a:ext cx="60198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00" b="1">
                <a:solidFill>
                  <a:srgbClr val="CC0000"/>
                </a:solidFill>
              </a:rPr>
              <a:t>Impairment Solutions </a:t>
            </a:r>
            <a:r>
              <a:rPr lang="en-US" sz="2200" b="1" baseline="30000">
                <a:solidFill>
                  <a:srgbClr val="CC0000"/>
                </a:solidFill>
              </a:rPr>
              <a:t>TM</a:t>
            </a:r>
            <a:r>
              <a:rPr lang="en-US" sz="2200" b="1">
                <a:solidFill>
                  <a:srgbClr val="CC0000"/>
                </a:solidFill>
              </a:rPr>
              <a:t> Program</a:t>
            </a:r>
          </a:p>
          <a:p>
            <a:pPr algn="ctr">
              <a:defRPr/>
            </a:pPr>
            <a:endParaRPr lang="en-US" sz="2200" b="1"/>
          </a:p>
          <a:p>
            <a:pPr algn="ctr">
              <a:defRPr/>
            </a:pPr>
            <a:endParaRPr lang="en-US" sz="2200" b="1"/>
          </a:p>
          <a:p>
            <a:pPr algn="ctr">
              <a:defRPr/>
            </a:pPr>
            <a:r>
              <a:rPr lang="en-US" sz="2200" b="1"/>
              <a:t>Mitigating Worker Compensation </a:t>
            </a:r>
          </a:p>
          <a:p>
            <a:pPr algn="ctr">
              <a:defRPr/>
            </a:pPr>
            <a:r>
              <a:rPr lang="en-US" sz="2200" b="1"/>
              <a:t>Losses through use of proprietary</a:t>
            </a:r>
          </a:p>
          <a:p>
            <a:pPr algn="ctr">
              <a:defRPr/>
            </a:pPr>
            <a:endParaRPr lang="en-US" sz="2200" b="1"/>
          </a:p>
          <a:p>
            <a:pPr algn="ctr">
              <a:defRPr/>
            </a:pPr>
            <a:r>
              <a:rPr lang="en-US" sz="2200" b="1" i="1"/>
              <a:t>WP Evaluation Suite</a:t>
            </a:r>
          </a:p>
          <a:p>
            <a:pPr algn="ctr">
              <a:defRPr/>
            </a:pPr>
            <a:endParaRPr lang="en-US" sz="2200" b="1" i="1"/>
          </a:p>
          <a:p>
            <a:pPr algn="ctr">
              <a:defRPr/>
            </a:pPr>
            <a:r>
              <a:rPr lang="en-US" sz="2000" b="1"/>
              <a:t>Medical Software producing </a:t>
            </a:r>
          </a:p>
          <a:p>
            <a:pPr algn="ctr">
              <a:defRPr/>
            </a:pPr>
            <a:r>
              <a:rPr lang="en-US" sz="2000" b="1"/>
              <a:t>Impairment Rating and</a:t>
            </a:r>
          </a:p>
          <a:p>
            <a:pPr algn="ctr">
              <a:defRPr/>
            </a:pPr>
            <a:r>
              <a:rPr lang="en-US" sz="2000" b="1"/>
              <a:t>Independent Medical Evaluation reports</a:t>
            </a:r>
          </a:p>
          <a:p>
            <a:pPr algn="ctr">
              <a:defRPr/>
            </a:pP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Actual Case Reports of Potential Savings</a:t>
            </a:r>
            <a:b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990600" y="990600"/>
          <a:ext cx="7086600" cy="3810000"/>
        </p:xfrm>
        <a:graphic>
          <a:graphicData uri="http://schemas.openxmlformats.org/presentationml/2006/ole">
            <p:oleObj spid="_x0000_s2050" name="Chart" r:id="rId4" imgW="5890223" imgH="3398618" progId="Excel.Sheet.8">
              <p:embed/>
            </p:oleObj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533400" y="5032375"/>
            <a:ext cx="8153400" cy="106362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latin typeface="Garamond" pitchFamily="18" charset="0"/>
              </a:rPr>
              <a:t>Client	# Cases	    Old Indemnity 	    New Indemnity 	     $ Savings	                 % Savings</a:t>
            </a:r>
            <a:r>
              <a:rPr lang="en-US" sz="1200">
                <a:latin typeface="Garamond" pitchFamily="18" charset="0"/>
              </a:rPr>
              <a:t>	</a:t>
            </a:r>
          </a:p>
          <a:p>
            <a:r>
              <a:rPr lang="en-US" sz="1200" b="1">
                <a:latin typeface="Garamond" pitchFamily="18" charset="0"/>
              </a:rPr>
              <a:t>Client A	   369	 $      885,957.00 	 $      443,517.00 	 $      442,440.00 	50%	</a:t>
            </a:r>
          </a:p>
          <a:p>
            <a:r>
              <a:rPr lang="en-US" sz="1200" b="1">
                <a:latin typeface="Garamond" pitchFamily="18" charset="0"/>
              </a:rPr>
              <a:t>Client J	     53	 $      835,842.00 	 $      227,591.00 	 $      608,251.00 	73%</a:t>
            </a:r>
            <a:endParaRPr lang="en-US" b="1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391400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Why choose Cost Containment Solutions</a:t>
            </a:r>
            <a:r>
              <a:rPr lang="en-US" sz="3200" smtClean="0"/>
              <a:t>?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219200"/>
            <a:ext cx="5638800" cy="3581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300" smtClean="0"/>
              <a:t>Cost Containment Solutions is the only National Impairment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300" smtClean="0"/>
              <a:t>Rating Review Service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300" smtClean="0"/>
              <a:t>Now offering IME’s throughout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300" smtClean="0"/>
              <a:t>the country using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300" smtClean="0"/>
              <a:t>Cost Containment Solutions’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300" smtClean="0"/>
              <a:t>proprietary  software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300" i="1" u="sng" smtClean="0"/>
              <a:t>WP Evaluation Suite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300" smtClean="0"/>
              <a:t>The savings and ROI are extraordinary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160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300" smtClean="0"/>
              <a:t>For pick up of medical records, call us at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300" smtClean="0"/>
              <a:t>1-866-236-4910 ext. 712 or email us at IR@CostContainmentSolutions.com</a:t>
            </a:r>
            <a:endParaRPr lang="en-US" sz="1000" smtClean="0"/>
          </a:p>
        </p:txBody>
      </p:sp>
      <p:pic>
        <p:nvPicPr>
          <p:cNvPr id="36867" name="Picture 4" descr="green-tealdancer-s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747713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green-tealdancer-s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30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3276600" y="3048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2057400" y="6858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chemeClr val="hlink"/>
                </a:solidFill>
              </a:rPr>
              <a:t>Worker</a:t>
            </a:r>
            <a:r>
              <a:rPr lang="en-US" sz="1400">
                <a:solidFill>
                  <a:schemeClr val="hlink"/>
                </a:solidFill>
              </a:rPr>
              <a:t> </a:t>
            </a:r>
            <a:r>
              <a:rPr lang="en-US" sz="2800">
                <a:solidFill>
                  <a:schemeClr val="hlink"/>
                </a:solidFill>
              </a:rPr>
              <a:t>Compensation Injuries</a:t>
            </a:r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1981200" y="1524000"/>
            <a:ext cx="6477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2000"/>
              <a:t>Worker Compensation injuries can be confusing and often misleading to examiners and physician</a:t>
            </a:r>
          </a:p>
          <a:p>
            <a:pPr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2000"/>
              <a:t>At the end of treatment the physician provides an Impairment Rating</a:t>
            </a:r>
          </a:p>
          <a:p>
            <a:pPr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2000"/>
              <a:t>Frequently the Impairment Rating is too high for the stated diagnosis by over 80%</a:t>
            </a:r>
          </a:p>
          <a:p>
            <a:pPr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2000"/>
              <a:t>There is little or no structure to how doctors perform this critical assessment</a:t>
            </a:r>
          </a:p>
          <a:p>
            <a:pPr eaLnBrk="0" hangingPunct="0">
              <a:spcBef>
                <a:spcPct val="50000"/>
              </a:spcBef>
              <a:buFont typeface="Arial" charset="0"/>
              <a:buChar char="•"/>
            </a:pPr>
            <a:r>
              <a:rPr lang="en-US" sz="2000"/>
              <a:t>This will lead to increased costs if done the wrong way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57200"/>
            <a:ext cx="7010400" cy="9604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hlink"/>
                </a:solidFill>
              </a:rPr>
              <a:t/>
            </a:r>
            <a:br>
              <a:rPr lang="en-US" sz="3200" dirty="0">
                <a:solidFill>
                  <a:schemeClr val="hlink"/>
                </a:solidFill>
              </a:rPr>
            </a:br>
            <a:r>
              <a:rPr lang="en-US" sz="3200" dirty="0">
                <a:solidFill>
                  <a:schemeClr val="hlink"/>
                </a:solidFill>
              </a:rPr>
              <a:t/>
            </a:r>
            <a:br>
              <a:rPr lang="en-US" sz="3200" dirty="0">
                <a:solidFill>
                  <a:schemeClr val="hlink"/>
                </a:solidFill>
              </a:rPr>
            </a:br>
            <a:r>
              <a:rPr lang="en-US" sz="3200" dirty="0" smtClean="0">
                <a:solidFill>
                  <a:schemeClr val="hlink"/>
                </a:solidFill>
              </a:rPr>
              <a:t>How was the term </a:t>
            </a:r>
            <a:br>
              <a:rPr lang="en-US" sz="3200" dirty="0" smtClean="0">
                <a:solidFill>
                  <a:schemeClr val="hlink"/>
                </a:solidFill>
              </a:rPr>
            </a:br>
            <a:r>
              <a:rPr lang="en-US" sz="3200" dirty="0" smtClean="0">
                <a:solidFill>
                  <a:schemeClr val="hlink"/>
                </a:solidFill>
              </a:rPr>
              <a:t>Impairment Rating created?</a:t>
            </a:r>
            <a:endParaRPr lang="en-US" sz="3200" dirty="0">
              <a:solidFill>
                <a:schemeClr val="hlink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00200"/>
            <a:ext cx="7391400" cy="45307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 smtClean="0"/>
              <a:t>The American Medical Association created the term Impairment Rating in 1950. They then published books to help doctors calculate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800" dirty="0" smtClean="0"/>
              <a:t>	an Impairment Rating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1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 smtClean="0"/>
              <a:t>This book is called the AMA Guides to Permanent Impairment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1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 smtClean="0"/>
              <a:t>There are presently four separate AMA editions mandated and used by 43 states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1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 smtClean="0"/>
              <a:t>The AMA Guides (as it is referred to) contains tables, chapters, conversion charts etc. that doctors must use in order to calculate an Impairment Rating which turns into a percentage loss.  This percentage is converted to a dollar award.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1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 smtClean="0"/>
              <a:t>The “Guides” intention is to provide a standardized process to evaluate the loss of function for a work comp injury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1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 smtClean="0"/>
              <a:t>The AMA Guides are confusing and often difficult to interpret, leaving room for many errors to be made by the doctors </a:t>
            </a:r>
            <a:endParaRPr lang="en-US" sz="18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1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b="1" dirty="0">
              <a:solidFill>
                <a:schemeClr val="hlink"/>
              </a:solidFill>
            </a:endParaRPr>
          </a:p>
        </p:txBody>
      </p:sp>
      <p:pic>
        <p:nvPicPr>
          <p:cNvPr id="18435" name="Picture 4" descr="green-tealdancer-s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747713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04850"/>
            <a:ext cx="8153400" cy="666750"/>
          </a:xfrm>
        </p:spPr>
        <p:txBody>
          <a:bodyPr/>
          <a:lstStyle/>
          <a:p>
            <a:pPr algn="ctr" eaLnBrk="1" hangingPunct="1"/>
            <a:r>
              <a:rPr lang="en-US" sz="3200" smtClean="0">
                <a:solidFill>
                  <a:schemeClr val="hlink"/>
                </a:solidFill>
              </a:rPr>
              <a:t>The Impairment Rating Problem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00200"/>
            <a:ext cx="7391400" cy="4530725"/>
          </a:xfrm>
        </p:spPr>
        <p:txBody>
          <a:bodyPr/>
          <a:lstStyle/>
          <a:p>
            <a:pPr lvl="4" eaLnBrk="1" hangingPunct="1"/>
            <a:endParaRPr lang="en-US" sz="1200" smtClean="0"/>
          </a:p>
          <a:p>
            <a:pPr eaLnBrk="1" hangingPunct="1"/>
            <a:r>
              <a:rPr lang="en-US" sz="1800" smtClean="0"/>
              <a:t>Only four states require a doctor to have education on how to perform an accurate Impairment Rating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Frequently examiners are mislead in thinking that all doctors know what they are doing, They do not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Based on statistics of over 5000 cases reviewed, eight out of ten doctors reports contain Impairment Rating mistakes </a:t>
            </a:r>
          </a:p>
          <a:p>
            <a:pPr lvl="4" eaLnBrk="1" hangingPunct="1"/>
            <a:endParaRPr lang="en-US" sz="1200" smtClean="0"/>
          </a:p>
          <a:p>
            <a:pPr eaLnBrk="1" hangingPunct="1"/>
            <a:r>
              <a:rPr lang="en-US" sz="1800" smtClean="0"/>
              <a:t>70% of Impairment Rating mistakes are at least 50% too high, causing an increase in financial payout to claimants, hurting  your bottom line</a:t>
            </a:r>
          </a:p>
          <a:p>
            <a:pPr eaLnBrk="1" hangingPunct="1"/>
            <a:r>
              <a:rPr lang="en-US" sz="1800" smtClean="0"/>
              <a:t>When you control the report, you control the bottom line</a:t>
            </a:r>
            <a:endParaRPr lang="en-US" sz="1500" smtClean="0"/>
          </a:p>
          <a:p>
            <a:pPr lvl="4" eaLnBrk="1" hangingPunct="1"/>
            <a:endParaRPr lang="en-US" sz="1200" smtClean="0"/>
          </a:p>
          <a:p>
            <a:pPr eaLnBrk="1" hangingPunct="1"/>
            <a:endParaRPr lang="en-US" sz="1800" b="1" smtClean="0">
              <a:solidFill>
                <a:schemeClr val="hlink"/>
              </a:solidFill>
            </a:endParaRPr>
          </a:p>
        </p:txBody>
      </p:sp>
      <p:pic>
        <p:nvPicPr>
          <p:cNvPr id="20483" name="Picture 4" descr="green-tealdancer-s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747713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04850"/>
            <a:ext cx="7848600" cy="5143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hlink"/>
                </a:solidFill>
              </a:rPr>
              <a:t>Carpal Tunnel Example</a:t>
            </a:r>
            <a:endParaRPr lang="en-US" sz="3200" dirty="0">
              <a:solidFill>
                <a:schemeClr val="hlink"/>
              </a:solidFill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2438400"/>
            <a:ext cx="4572000" cy="2743200"/>
          </a:xfrm>
        </p:spPr>
        <p:txBody>
          <a:bodyPr/>
          <a:lstStyle/>
          <a:p>
            <a:pPr eaLnBrk="1" hangingPunct="1"/>
            <a:endParaRPr lang="en-US" sz="1800" smtClean="0"/>
          </a:p>
        </p:txBody>
      </p:sp>
      <p:pic>
        <p:nvPicPr>
          <p:cNvPr id="22531" name="Picture 4" descr="green-tealdancer-s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747713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1" descr="C:\Program Files (x86)\WholePerson Premiere 5\MedicalImages\si1467_51576_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1981200"/>
            <a:ext cx="51435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153400" cy="838200"/>
          </a:xfrm>
        </p:spPr>
        <p:txBody>
          <a:bodyPr/>
          <a:lstStyle/>
          <a:p>
            <a:pPr algn="ctr" eaLnBrk="1" hangingPunct="1"/>
            <a:r>
              <a:rPr lang="en-US" sz="3200" smtClean="0">
                <a:solidFill>
                  <a:schemeClr val="hlink"/>
                </a:solidFill>
              </a:rPr>
              <a:t> Evaluation Test for Carpal Tunnel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00200"/>
            <a:ext cx="7391400" cy="4530725"/>
          </a:xfrm>
        </p:spPr>
        <p:txBody>
          <a:bodyPr/>
          <a:lstStyle/>
          <a:p>
            <a:pPr lvl="4" eaLnBrk="1" hangingPunct="1">
              <a:lnSpc>
                <a:spcPct val="80000"/>
              </a:lnSpc>
            </a:pPr>
            <a:endParaRPr lang="en-US" sz="1800" smtClean="0"/>
          </a:p>
        </p:txBody>
      </p:sp>
      <p:pic>
        <p:nvPicPr>
          <p:cNvPr id="24579" name="Picture 4" descr="green-tealdancer-s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747713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 descr="carpal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69988" y="1600200"/>
            <a:ext cx="745648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1139825"/>
          </a:xfrm>
        </p:spPr>
        <p:txBody>
          <a:bodyPr/>
          <a:lstStyle/>
          <a:p>
            <a:pPr algn="ctr" eaLnBrk="1" hangingPunct="1"/>
            <a:r>
              <a:rPr lang="en-US" sz="3200" smtClean="0">
                <a:solidFill>
                  <a:schemeClr val="hlink"/>
                </a:solidFill>
              </a:rPr>
              <a:t>Short summary of mistakes found in </a:t>
            </a:r>
            <a:br>
              <a:rPr lang="en-US" sz="3200" smtClean="0">
                <a:solidFill>
                  <a:schemeClr val="hlink"/>
                </a:solidFill>
              </a:rPr>
            </a:br>
            <a:r>
              <a:rPr lang="en-US" sz="3200" smtClean="0">
                <a:solidFill>
                  <a:schemeClr val="hlink"/>
                </a:solidFill>
              </a:rPr>
              <a:t>Doctors’ reports and the cost of those mistakes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00200"/>
            <a:ext cx="73914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/>
            <a:r>
              <a:rPr lang="en-US" sz="2400" smtClean="0"/>
              <a:t>Carpel Tunnel:</a:t>
            </a:r>
          </a:p>
          <a:p>
            <a:pPr lvl="1" eaLnBrk="1" hangingPunct="1"/>
            <a:r>
              <a:rPr lang="en-US" sz="2000" smtClean="0"/>
              <a:t>  58 Cases         $172,000 worth of savings</a:t>
            </a:r>
          </a:p>
          <a:p>
            <a:pPr eaLnBrk="1" hangingPunct="1"/>
            <a:r>
              <a:rPr lang="en-US" sz="2400" smtClean="0"/>
              <a:t>Knee Menisectomy:</a:t>
            </a:r>
          </a:p>
          <a:p>
            <a:pPr lvl="1" eaLnBrk="1" hangingPunct="1"/>
            <a:r>
              <a:rPr lang="en-US" sz="2000" smtClean="0"/>
              <a:t>  46 Cases          $75,000  worth of savings</a:t>
            </a:r>
          </a:p>
          <a:p>
            <a:pPr eaLnBrk="1" hangingPunct="1"/>
            <a:r>
              <a:rPr lang="en-US" sz="2400" smtClean="0"/>
              <a:t>Lumbar ROM:</a:t>
            </a:r>
          </a:p>
          <a:p>
            <a:pPr lvl="1" eaLnBrk="1" hangingPunct="1"/>
            <a:r>
              <a:rPr lang="en-US" sz="2000" smtClean="0"/>
              <a:t> 108 Cases        $207,401 worth of savings</a:t>
            </a:r>
          </a:p>
          <a:p>
            <a:pPr eaLnBrk="1" hangingPunct="1"/>
            <a:r>
              <a:rPr lang="en-US" sz="2400" smtClean="0"/>
              <a:t>Shoulder ROM:</a:t>
            </a:r>
          </a:p>
          <a:p>
            <a:pPr lvl="1" eaLnBrk="1" hangingPunct="1"/>
            <a:r>
              <a:rPr lang="en-US" sz="2000" smtClean="0"/>
              <a:t> 115 Cases        $979,395  worth of savings</a:t>
            </a:r>
          </a:p>
          <a:p>
            <a:pPr eaLnBrk="1" hangingPunct="1"/>
            <a:endParaRPr lang="en-US" sz="1800" smtClean="0"/>
          </a:p>
        </p:txBody>
      </p:sp>
      <p:pic>
        <p:nvPicPr>
          <p:cNvPr id="26627" name="Picture 4" descr="green-tealdancer-s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747713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001000" cy="838200"/>
          </a:xfrm>
        </p:spPr>
        <p:txBody>
          <a:bodyPr/>
          <a:lstStyle/>
          <a:p>
            <a:pPr algn="ctr" eaLnBrk="1" hangingPunct="1"/>
            <a:r>
              <a:rPr lang="en-US" sz="3200" smtClean="0">
                <a:solidFill>
                  <a:schemeClr val="hlink"/>
                </a:solidFill>
              </a:rPr>
              <a:t>Cost Containment Solutions offers: </a:t>
            </a:r>
            <a:br>
              <a:rPr lang="en-US" sz="3200" smtClean="0">
                <a:solidFill>
                  <a:schemeClr val="hlink"/>
                </a:solidFill>
              </a:rPr>
            </a:br>
            <a:r>
              <a:rPr lang="en-US" sz="3200" smtClean="0">
                <a:solidFill>
                  <a:schemeClr val="hlink"/>
                </a:solidFill>
              </a:rPr>
              <a:t>AMA Compliant Review™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00200"/>
            <a:ext cx="7391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CCS reviews the report that is being submitted by the doctor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CCS verifies that the report is done in compliance with the appropriate documentation of the AMA Guides to Permanent Impairment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If CCS identifies non compliance, it is documented with reference to each page and chapter of the appropriate Guides to Permanent Impairment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Examiner sends review back to doctor for corrections to be made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The report is used to negotiate a better settlement with either the examiner or the lawyer</a:t>
            </a:r>
          </a:p>
        </p:txBody>
      </p:sp>
      <p:pic>
        <p:nvPicPr>
          <p:cNvPr id="28675" name="Picture 4" descr="green-tealdancer-s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747713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Actual Case Reports of Potential Savings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" y="2517775"/>
          <a:ext cx="4038600" cy="2690813"/>
        </p:xfrm>
        <a:graphic>
          <a:graphicData uri="http://schemas.openxmlformats.org/presentationml/2006/ole">
            <p:oleObj spid="_x0000_s1026" name="Chart" r:id="rId4" imgW="6095979" imgH="4061481" progId="MSGraph.Chart.8">
              <p:embed followColorScheme="full"/>
            </p:oleObj>
          </a:graphicData>
        </a:graphic>
      </p:graphicFrame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1600200" y="2133600"/>
            <a:ext cx="632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1981200" y="5562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533400" y="5032375"/>
            <a:ext cx="8153400" cy="152082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latin typeface="Arial Unicode MS" pitchFamily="34" charset="-128"/>
              </a:rPr>
              <a:t>Client	# Cases	    Old Indemnity 	      New Indemnity 	     $ Savings	             % Savings	      						                 </a:t>
            </a:r>
            <a:r>
              <a:rPr lang="en-US" sz="1200">
                <a:latin typeface="Garamond" pitchFamily="18" charset="0"/>
              </a:rPr>
              <a:t>	</a:t>
            </a:r>
          </a:p>
          <a:p>
            <a:r>
              <a:rPr lang="en-US" sz="1200" b="1">
                <a:latin typeface="Arial Unicode MS" pitchFamily="34" charset="-128"/>
              </a:rPr>
              <a:t>Client D	   95	 $      928,989.00 	 $      307,573.00 	 $      621,416.00 	67%	</a:t>
            </a:r>
          </a:p>
          <a:p>
            <a:r>
              <a:rPr lang="en-US" sz="1200" b="1">
                <a:latin typeface="Arial Unicode MS" pitchFamily="34" charset="-128"/>
              </a:rPr>
              <a:t>Client E	  345	 $    1,543,815.00 	 $      976,816.00 	 $      566,999.00 	37%</a:t>
            </a:r>
            <a:r>
              <a:rPr lang="en-US" sz="1000" b="1">
                <a:latin typeface="Arial" charset="0"/>
              </a:rPr>
              <a:t>	</a:t>
            </a:r>
          </a:p>
          <a:p>
            <a:endParaRPr lang="en-US" b="1">
              <a:latin typeface="Arial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371600" y="1295400"/>
          <a:ext cx="6477000" cy="3514725"/>
        </p:xfrm>
        <a:graphic>
          <a:graphicData uri="http://schemas.openxmlformats.org/presentationml/2006/ole">
            <p:oleObj spid="_x0000_s1027" name="Chart" r:id="rId5" imgW="5890223" imgH="3398618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1000</TotalTime>
  <Words>576</Words>
  <Application>Microsoft Office PowerPoint</Application>
  <PresentationFormat>On-screen Show (4:3)</PresentationFormat>
  <Paragraphs>94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Verdana</vt:lpstr>
      <vt:lpstr>Arial</vt:lpstr>
      <vt:lpstr>Calibri</vt:lpstr>
      <vt:lpstr>Constantia</vt:lpstr>
      <vt:lpstr>Wingdings 2</vt:lpstr>
      <vt:lpstr>Arial Unicode MS</vt:lpstr>
      <vt:lpstr>Garamond</vt:lpstr>
      <vt:lpstr>Wingdings</vt:lpstr>
      <vt:lpstr>Flow</vt:lpstr>
      <vt:lpstr>Flow</vt:lpstr>
      <vt:lpstr>Chart</vt:lpstr>
      <vt:lpstr>Slide 1</vt:lpstr>
      <vt:lpstr>Slide 2</vt:lpstr>
      <vt:lpstr>  How was the term  Impairment Rating created?</vt:lpstr>
      <vt:lpstr>The Impairment Rating Problem</vt:lpstr>
      <vt:lpstr>Carpal Tunnel Example</vt:lpstr>
      <vt:lpstr> Evaluation Test for Carpal Tunnel</vt:lpstr>
      <vt:lpstr>Short summary of mistakes found in  Doctors’ reports and the cost of those mistakes</vt:lpstr>
      <vt:lpstr>Cost Containment Solutions offers:  AMA Compliant Review™</vt:lpstr>
      <vt:lpstr>Slide 9</vt:lpstr>
      <vt:lpstr>Actual Case Reports of Potential Savings </vt:lpstr>
      <vt:lpstr>Why choose Cost Containment Solutions? </vt:lpstr>
    </vt:vector>
  </TitlesOfParts>
  <Company>EME International,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christine</dc:creator>
  <cp:lastModifiedBy>Stacey</cp:lastModifiedBy>
  <cp:revision>78</cp:revision>
  <dcterms:created xsi:type="dcterms:W3CDTF">2008-06-13T15:12:27Z</dcterms:created>
  <dcterms:modified xsi:type="dcterms:W3CDTF">2010-12-20T18:27:13Z</dcterms:modified>
</cp:coreProperties>
</file>